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76" r:id="rId3"/>
    <p:sldId id="278" r:id="rId4"/>
    <p:sldId id="259" r:id="rId5"/>
    <p:sldId id="281" r:id="rId6"/>
    <p:sldId id="260" r:id="rId7"/>
    <p:sldId id="261" r:id="rId8"/>
    <p:sldId id="288" r:id="rId9"/>
    <p:sldId id="263" r:id="rId10"/>
    <p:sldId id="284" r:id="rId11"/>
    <p:sldId id="285" r:id="rId12"/>
    <p:sldId id="286" r:id="rId13"/>
    <p:sldId id="265" r:id="rId14"/>
    <p:sldId id="266" r:id="rId15"/>
    <p:sldId id="267" r:id="rId16"/>
    <p:sldId id="268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53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2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602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5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94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3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17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92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20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32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42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4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4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9621F-6CB6-487F-A2F5-9B985FB8C75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D32B5-354A-4A2F-9467-76E226E27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1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6.png"/><Relationship Id="rId5" Type="http://schemas.openxmlformats.org/officeDocument/2006/relationships/image" Target="../media/image13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30" y="380362"/>
            <a:ext cx="7557970" cy="5075771"/>
          </a:xfrm>
          <a:prstGeom prst="ellipse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2870" y="1552108"/>
            <a:ext cx="6117465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9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199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1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179298" y="196948"/>
            <a:ext cx="6147581" cy="3024554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115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2960" y="3221502"/>
            <a:ext cx="4712676" cy="28944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মোছাঃ জান্নাতুল ফেরদৌস</a:t>
            </a:r>
          </a:p>
          <a:p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800" b="1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কম্পিউটার)</a:t>
            </a:r>
          </a:p>
          <a:p>
            <a:pPr algn="ctr"/>
            <a:r>
              <a:rPr lang="bn-BD" sz="2800" b="1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পেড়াবাড়ীয়া দাখিল মাদ্রাসা </a:t>
            </a:r>
          </a:p>
          <a:p>
            <a:pPr algn="ctr"/>
            <a:r>
              <a:rPr lang="bn-BD" sz="2800" b="1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বাগাতিপাড়া, নাটোর </a:t>
            </a:r>
            <a:endParaRPr lang="en-US" sz="2800" b="1" dirty="0">
              <a:solidFill>
                <a:schemeClr val="bg2">
                  <a:lumMod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87660" y="3221502"/>
            <a:ext cx="4564967" cy="28944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      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শ্রেনিঃ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নবম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বিদায় হজ্ব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৪৫ মিনিট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২৬/১০/২০১৩ ইং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71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1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1137919"/>
            <a:ext cx="5738084" cy="44284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2672" y="5751181"/>
            <a:ext cx="9829969" cy="984885"/>
          </a:xfrm>
          <a:prstGeom prst="rect">
            <a:avLst/>
          </a:prstGeom>
          <a:pattFill prst="pct25">
            <a:fgClr>
              <a:srgbClr val="00B0F0"/>
            </a:fgClr>
            <a:bgClr>
              <a:schemeClr val="accent4">
                <a:lumMod val="40000"/>
                <a:lumOff val="60000"/>
              </a:schemeClr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হযরত মোহাম্মদ (স) এর জীবনের শেষ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হজ্বকে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কি বলে?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97680" y="252575"/>
            <a:ext cx="462915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দেখ ও বল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746" y="1137918"/>
            <a:ext cx="5738084" cy="442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6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476873" y="1556485"/>
            <a:ext cx="9266829" cy="328911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বিদায় হজ্ব</a:t>
            </a:r>
          </a:p>
          <a:p>
            <a:pPr algn="ctr"/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আকরম খাঁ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-156726"/>
            <a:ext cx="12192000" cy="6858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064192" y="108577"/>
            <a:ext cx="3930555" cy="102358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57150"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5485" y="1301282"/>
            <a:ext cx="4186238" cy="6441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শিক্ষার্থীরা-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690741" y="2514026"/>
            <a:ext cx="10501259" cy="3102745"/>
            <a:chOff x="3650912" y="2238666"/>
            <a:chExt cx="6896098" cy="3102745"/>
          </a:xfrm>
        </p:grpSpPr>
        <p:sp>
          <p:nvSpPr>
            <p:cNvPr id="7" name="TextBox 6"/>
            <p:cNvSpPr txBox="1"/>
            <p:nvPr/>
          </p:nvSpPr>
          <p:spPr>
            <a:xfrm>
              <a:off x="4270669" y="3090008"/>
              <a:ext cx="582351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ছন্দ,তাল,লয় এবং যতিচিহ্নের সঠিক ব্যাবহারে পড়তে পারবে।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3752909" y="2238666"/>
              <a:ext cx="451117" cy="382137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88575" y="2310029"/>
              <a:ext cx="61584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লেখক </a:t>
              </a:r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 সংক্ষেপে </a:t>
              </a:r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বলতে পারবে।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5-Point Star 9"/>
            <p:cNvSpPr/>
            <p:nvPr/>
          </p:nvSpPr>
          <p:spPr>
            <a:xfrm>
              <a:off x="3701647" y="3029378"/>
              <a:ext cx="451117" cy="382137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3677723" y="3961147"/>
              <a:ext cx="451117" cy="382137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3650912" y="4710414"/>
              <a:ext cx="451117" cy="382137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70669" y="3986651"/>
              <a:ext cx="60917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নতুন </a:t>
              </a:r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শব্দের অর্থ লিখতে পারবে।         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28840" y="4756636"/>
              <a:ext cx="61584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পাঠের নির্ধারিত </a:t>
              </a:r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অংশের বিষয়বস্ত/সারাংশ ব্যাখ্যা করতে পারবে।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905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4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3799840" cy="10481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 পরিচিতি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233508" y="2465999"/>
            <a:ext cx="3116695" cy="2084377"/>
          </a:xfrm>
          <a:custGeom>
            <a:avLst/>
            <a:gdLst>
              <a:gd name="connsiteX0" fmla="*/ 0 w 3116695"/>
              <a:gd name="connsiteY0" fmla="*/ 1042189 h 2084377"/>
              <a:gd name="connsiteX1" fmla="*/ 1558348 w 3116695"/>
              <a:gd name="connsiteY1" fmla="*/ 0 h 2084377"/>
              <a:gd name="connsiteX2" fmla="*/ 3116696 w 3116695"/>
              <a:gd name="connsiteY2" fmla="*/ 1042189 h 2084377"/>
              <a:gd name="connsiteX3" fmla="*/ 1558348 w 3116695"/>
              <a:gd name="connsiteY3" fmla="*/ 2084378 h 2084377"/>
              <a:gd name="connsiteX4" fmla="*/ 0 w 3116695"/>
              <a:gd name="connsiteY4" fmla="*/ 1042189 h 2084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6695" h="2084377">
                <a:moveTo>
                  <a:pt x="0" y="1042189"/>
                </a:moveTo>
                <a:cubicBezTo>
                  <a:pt x="0" y="466604"/>
                  <a:pt x="697696" y="0"/>
                  <a:pt x="1558348" y="0"/>
                </a:cubicBezTo>
                <a:cubicBezTo>
                  <a:pt x="2419000" y="0"/>
                  <a:pt x="3116696" y="466604"/>
                  <a:pt x="3116696" y="1042189"/>
                </a:cubicBezTo>
                <a:cubicBezTo>
                  <a:pt x="3116696" y="1617774"/>
                  <a:pt x="2419000" y="2084378"/>
                  <a:pt x="1558348" y="2084378"/>
                </a:cubicBezTo>
                <a:cubicBezTo>
                  <a:pt x="697696" y="2084378"/>
                  <a:pt x="0" y="1617774"/>
                  <a:pt x="0" y="1042189"/>
                </a:cubicBezTo>
                <a:close/>
              </a:path>
            </a:pathLst>
          </a:custGeom>
          <a:blipFill rotWithShape="0">
            <a:blip r:embed="rId3">
              <a:duotone>
                <a:schemeClr val="accent2">
                  <a:alpha val="50000"/>
                  <a:hueOff val="0"/>
                  <a:satOff val="0"/>
                  <a:lumOff val="0"/>
                  <a:alphaOff val="0"/>
                  <a:shade val="20000"/>
                  <a:satMod val="200000"/>
                </a:schemeClr>
                <a:schemeClr val="accent2">
                  <a:alpha val="50000"/>
                  <a:hueOff val="0"/>
                  <a:satOff val="0"/>
                  <a:lumOff val="0"/>
                  <a:alphaOff val="0"/>
                  <a:tint val="12000"/>
                  <a:satMod val="190000"/>
                </a:schemeClr>
              </a:duotone>
            </a:blip>
            <a:tile tx="0" ty="0" sx="100000" sy="100000" flip="none" algn="tl"/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502149" tIns="350970" rIns="502149" bIns="35097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600" kern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আকরম খাঁ</a:t>
            </a:r>
            <a:endParaRPr lang="en-US" sz="36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5741258" y="213360"/>
            <a:ext cx="2124863" cy="1690016"/>
          </a:xfrm>
          <a:custGeom>
            <a:avLst/>
            <a:gdLst>
              <a:gd name="connsiteX0" fmla="*/ 0 w 2124863"/>
              <a:gd name="connsiteY0" fmla="*/ 580750 h 1161500"/>
              <a:gd name="connsiteX1" fmla="*/ 1062432 w 2124863"/>
              <a:gd name="connsiteY1" fmla="*/ 0 h 1161500"/>
              <a:gd name="connsiteX2" fmla="*/ 2124864 w 2124863"/>
              <a:gd name="connsiteY2" fmla="*/ 580750 h 1161500"/>
              <a:gd name="connsiteX3" fmla="*/ 1062432 w 2124863"/>
              <a:gd name="connsiteY3" fmla="*/ 1161500 h 1161500"/>
              <a:gd name="connsiteX4" fmla="*/ 0 w 2124863"/>
              <a:gd name="connsiteY4" fmla="*/ 580750 h 116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4863" h="1161500">
                <a:moveTo>
                  <a:pt x="0" y="580750"/>
                </a:moveTo>
                <a:cubicBezTo>
                  <a:pt x="0" y="260011"/>
                  <a:pt x="475667" y="0"/>
                  <a:pt x="1062432" y="0"/>
                </a:cubicBezTo>
                <a:cubicBezTo>
                  <a:pt x="1649197" y="0"/>
                  <a:pt x="2124864" y="260011"/>
                  <a:pt x="2124864" y="580750"/>
                </a:cubicBezTo>
                <a:cubicBezTo>
                  <a:pt x="2124864" y="901489"/>
                  <a:pt x="1649197" y="1161500"/>
                  <a:pt x="1062432" y="1161500"/>
                </a:cubicBezTo>
                <a:cubicBezTo>
                  <a:pt x="475667" y="1161500"/>
                  <a:pt x="0" y="901489"/>
                  <a:pt x="0" y="580750"/>
                </a:cubicBezTo>
                <a:close/>
              </a:path>
            </a:pathLst>
          </a:custGeom>
          <a:blipFill rotWithShape="0">
            <a:blip r:embed="rId4"/>
            <a:tile tx="0" ty="0" sx="100000" sy="100000" flip="none" algn="tl"/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51819" tIns="210738" rIns="351819" bIns="210738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200" b="1" kern="1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জন্ম-৭ জুন,</a:t>
            </a:r>
            <a:r>
              <a:rPr lang="en-US" sz="3200" b="1" kern="1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1868</a:t>
            </a:r>
            <a:r>
              <a:rPr lang="bn-BD" sz="3200" b="1" kern="1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খ্রিঃ</a:t>
            </a:r>
          </a:p>
        </p:txBody>
      </p:sp>
      <p:sp>
        <p:nvSpPr>
          <p:cNvPr id="23" name="Freeform 22"/>
          <p:cNvSpPr/>
          <p:nvPr/>
        </p:nvSpPr>
        <p:spPr>
          <a:xfrm>
            <a:off x="2847550" y="1432560"/>
            <a:ext cx="2124863" cy="1697829"/>
          </a:xfrm>
          <a:custGeom>
            <a:avLst/>
            <a:gdLst>
              <a:gd name="connsiteX0" fmla="*/ 0 w 2124863"/>
              <a:gd name="connsiteY0" fmla="*/ 580750 h 1161500"/>
              <a:gd name="connsiteX1" fmla="*/ 1062432 w 2124863"/>
              <a:gd name="connsiteY1" fmla="*/ 0 h 1161500"/>
              <a:gd name="connsiteX2" fmla="*/ 2124864 w 2124863"/>
              <a:gd name="connsiteY2" fmla="*/ 580750 h 1161500"/>
              <a:gd name="connsiteX3" fmla="*/ 1062432 w 2124863"/>
              <a:gd name="connsiteY3" fmla="*/ 1161500 h 1161500"/>
              <a:gd name="connsiteX4" fmla="*/ 0 w 2124863"/>
              <a:gd name="connsiteY4" fmla="*/ 580750 h 116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4863" h="1161500">
                <a:moveTo>
                  <a:pt x="0" y="580750"/>
                </a:moveTo>
                <a:cubicBezTo>
                  <a:pt x="0" y="260011"/>
                  <a:pt x="475667" y="0"/>
                  <a:pt x="1062432" y="0"/>
                </a:cubicBezTo>
                <a:cubicBezTo>
                  <a:pt x="1649197" y="0"/>
                  <a:pt x="2124864" y="260011"/>
                  <a:pt x="2124864" y="580750"/>
                </a:cubicBezTo>
                <a:cubicBezTo>
                  <a:pt x="2124864" y="901489"/>
                  <a:pt x="1649197" y="1161500"/>
                  <a:pt x="1062432" y="1161500"/>
                </a:cubicBezTo>
                <a:cubicBezTo>
                  <a:pt x="475667" y="1161500"/>
                  <a:pt x="0" y="901489"/>
                  <a:pt x="0" y="580750"/>
                </a:cubicBezTo>
                <a:close/>
              </a:path>
            </a:pathLst>
          </a:custGeom>
          <a:blipFill rotWithShape="0">
            <a:blip r:embed="rId4"/>
            <a:tile tx="0" ty="0" sx="100000" sy="100000" flip="none" algn="tl"/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1659" tIns="200578" rIns="341659" bIns="20057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2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মৃতুঃ</a:t>
            </a: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2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১৮ আগষ্ট, ১৯৬৮ খ্রিঃ</a:t>
            </a:r>
            <a:endParaRPr lang="en-US" sz="3200" b="1" kern="1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2894940" y="4033410"/>
            <a:ext cx="2124863" cy="1788269"/>
          </a:xfrm>
          <a:custGeom>
            <a:avLst/>
            <a:gdLst>
              <a:gd name="connsiteX0" fmla="*/ 0 w 2124863"/>
              <a:gd name="connsiteY0" fmla="*/ 580750 h 1161500"/>
              <a:gd name="connsiteX1" fmla="*/ 1062432 w 2124863"/>
              <a:gd name="connsiteY1" fmla="*/ 0 h 1161500"/>
              <a:gd name="connsiteX2" fmla="*/ 2124864 w 2124863"/>
              <a:gd name="connsiteY2" fmla="*/ 580750 h 1161500"/>
              <a:gd name="connsiteX3" fmla="*/ 1062432 w 2124863"/>
              <a:gd name="connsiteY3" fmla="*/ 1161500 h 1161500"/>
              <a:gd name="connsiteX4" fmla="*/ 0 w 2124863"/>
              <a:gd name="connsiteY4" fmla="*/ 580750 h 116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4863" h="1161500">
                <a:moveTo>
                  <a:pt x="0" y="580750"/>
                </a:moveTo>
                <a:cubicBezTo>
                  <a:pt x="0" y="260011"/>
                  <a:pt x="475667" y="0"/>
                  <a:pt x="1062432" y="0"/>
                </a:cubicBezTo>
                <a:cubicBezTo>
                  <a:pt x="1649197" y="0"/>
                  <a:pt x="2124864" y="260011"/>
                  <a:pt x="2124864" y="580750"/>
                </a:cubicBezTo>
                <a:cubicBezTo>
                  <a:pt x="2124864" y="901489"/>
                  <a:pt x="1649197" y="1161500"/>
                  <a:pt x="1062432" y="1161500"/>
                </a:cubicBezTo>
                <a:cubicBezTo>
                  <a:pt x="475667" y="1161500"/>
                  <a:pt x="0" y="901489"/>
                  <a:pt x="0" y="580750"/>
                </a:cubicBezTo>
                <a:close/>
              </a:path>
            </a:pathLst>
          </a:custGeom>
          <a:blipFill rotWithShape="0">
            <a:blip r:embed="rId4"/>
            <a:tile tx="0" ty="0" sx="100000" sy="100000" flip="none" algn="tl"/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1659" tIns="200578" rIns="341659" bIns="200578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সাহিত্যঃ মোস্তফাচরিত</a:t>
            </a:r>
            <a:endParaRPr lang="en-US" sz="2800" b="1" kern="1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5771008" y="5174752"/>
            <a:ext cx="2065309" cy="1683248"/>
          </a:xfrm>
          <a:custGeom>
            <a:avLst/>
            <a:gdLst>
              <a:gd name="connsiteX0" fmla="*/ 0 w 2065309"/>
              <a:gd name="connsiteY0" fmla="*/ 580750 h 1161500"/>
              <a:gd name="connsiteX1" fmla="*/ 1032655 w 2065309"/>
              <a:gd name="connsiteY1" fmla="*/ 0 h 1161500"/>
              <a:gd name="connsiteX2" fmla="*/ 2065310 w 2065309"/>
              <a:gd name="connsiteY2" fmla="*/ 580750 h 1161500"/>
              <a:gd name="connsiteX3" fmla="*/ 1032655 w 2065309"/>
              <a:gd name="connsiteY3" fmla="*/ 1161500 h 1161500"/>
              <a:gd name="connsiteX4" fmla="*/ 0 w 2065309"/>
              <a:gd name="connsiteY4" fmla="*/ 580750 h 116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5309" h="1161500">
                <a:moveTo>
                  <a:pt x="0" y="580750"/>
                </a:moveTo>
                <a:cubicBezTo>
                  <a:pt x="0" y="260011"/>
                  <a:pt x="462335" y="0"/>
                  <a:pt x="1032655" y="0"/>
                </a:cubicBezTo>
                <a:cubicBezTo>
                  <a:pt x="1602975" y="0"/>
                  <a:pt x="2065310" y="260011"/>
                  <a:pt x="2065310" y="580750"/>
                </a:cubicBezTo>
                <a:cubicBezTo>
                  <a:pt x="2065310" y="901489"/>
                  <a:pt x="1602975" y="1161500"/>
                  <a:pt x="1032655" y="1161500"/>
                </a:cubicBezTo>
                <a:cubicBezTo>
                  <a:pt x="462335" y="1161500"/>
                  <a:pt x="0" y="901489"/>
                  <a:pt x="0" y="580750"/>
                </a:cubicBezTo>
                <a:close/>
              </a:path>
            </a:pathLst>
          </a:custGeom>
          <a:blipFill rotWithShape="0">
            <a:blip r:embed="rId4"/>
            <a:tile tx="0" ty="0" sx="100000" sy="100000" flip="none" algn="tl"/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27858" tIns="195498" rIns="327858" bIns="19549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0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 জীবনঃ “দৈনিক আজাদ” পত্রিকার সম্পাদক</a:t>
            </a:r>
            <a:endParaRPr lang="en-US" sz="2000" b="1" kern="1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8458069" y="3994071"/>
            <a:ext cx="2124863" cy="1802005"/>
          </a:xfrm>
          <a:custGeom>
            <a:avLst/>
            <a:gdLst>
              <a:gd name="connsiteX0" fmla="*/ 0 w 2124863"/>
              <a:gd name="connsiteY0" fmla="*/ 580750 h 1161500"/>
              <a:gd name="connsiteX1" fmla="*/ 1062432 w 2124863"/>
              <a:gd name="connsiteY1" fmla="*/ 0 h 1161500"/>
              <a:gd name="connsiteX2" fmla="*/ 2124864 w 2124863"/>
              <a:gd name="connsiteY2" fmla="*/ 580750 h 1161500"/>
              <a:gd name="connsiteX3" fmla="*/ 1062432 w 2124863"/>
              <a:gd name="connsiteY3" fmla="*/ 1161500 h 1161500"/>
              <a:gd name="connsiteX4" fmla="*/ 0 w 2124863"/>
              <a:gd name="connsiteY4" fmla="*/ 580750 h 116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4863" h="1161500">
                <a:moveTo>
                  <a:pt x="0" y="580750"/>
                </a:moveTo>
                <a:cubicBezTo>
                  <a:pt x="0" y="260011"/>
                  <a:pt x="475667" y="0"/>
                  <a:pt x="1062432" y="0"/>
                </a:cubicBezTo>
                <a:cubicBezTo>
                  <a:pt x="1649197" y="0"/>
                  <a:pt x="2124864" y="260011"/>
                  <a:pt x="2124864" y="580750"/>
                </a:cubicBezTo>
                <a:cubicBezTo>
                  <a:pt x="2124864" y="901489"/>
                  <a:pt x="1649197" y="1161500"/>
                  <a:pt x="1062432" y="1161500"/>
                </a:cubicBezTo>
                <a:cubicBezTo>
                  <a:pt x="475667" y="1161500"/>
                  <a:pt x="0" y="901489"/>
                  <a:pt x="0" y="580750"/>
                </a:cubicBezTo>
                <a:close/>
              </a:path>
            </a:pathLst>
          </a:custGeom>
          <a:blipFill rotWithShape="0">
            <a:blip r:embed="rId4"/>
            <a:tile tx="0" ty="0" sx="100000" sy="100000" flip="none" algn="tl"/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1659" tIns="200578" rIns="341659" bIns="20057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8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১৯১৩ সালে “আঞ্জু্মানে ওলামা” গঠন</a:t>
            </a:r>
            <a:endParaRPr lang="en-US" sz="2800" b="1" kern="1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 rot="20027385">
            <a:off x="8159520" y="2756667"/>
            <a:ext cx="476518" cy="270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809610">
            <a:off x="8059641" y="4145408"/>
            <a:ext cx="476518" cy="270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8965341">
            <a:off x="5003392" y="4105270"/>
            <a:ext cx="476518" cy="270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2908155">
            <a:off x="5027268" y="2684851"/>
            <a:ext cx="476518" cy="270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6200000">
            <a:off x="6569794" y="2071920"/>
            <a:ext cx="476518" cy="270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5400000">
            <a:off x="6581335" y="4701480"/>
            <a:ext cx="476518" cy="270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 66"/>
          <p:cNvSpPr/>
          <p:nvPr/>
        </p:nvSpPr>
        <p:spPr>
          <a:xfrm>
            <a:off x="8671266" y="1432560"/>
            <a:ext cx="2124863" cy="1813530"/>
          </a:xfrm>
          <a:custGeom>
            <a:avLst/>
            <a:gdLst>
              <a:gd name="connsiteX0" fmla="*/ 0 w 2124863"/>
              <a:gd name="connsiteY0" fmla="*/ 580750 h 1161500"/>
              <a:gd name="connsiteX1" fmla="*/ 1062432 w 2124863"/>
              <a:gd name="connsiteY1" fmla="*/ 0 h 1161500"/>
              <a:gd name="connsiteX2" fmla="*/ 2124864 w 2124863"/>
              <a:gd name="connsiteY2" fmla="*/ 580750 h 1161500"/>
              <a:gd name="connsiteX3" fmla="*/ 1062432 w 2124863"/>
              <a:gd name="connsiteY3" fmla="*/ 1161500 h 1161500"/>
              <a:gd name="connsiteX4" fmla="*/ 0 w 2124863"/>
              <a:gd name="connsiteY4" fmla="*/ 580750 h 116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4863" h="1161500">
                <a:moveTo>
                  <a:pt x="0" y="580750"/>
                </a:moveTo>
                <a:cubicBezTo>
                  <a:pt x="0" y="260011"/>
                  <a:pt x="475667" y="0"/>
                  <a:pt x="1062432" y="0"/>
                </a:cubicBezTo>
                <a:cubicBezTo>
                  <a:pt x="1649197" y="0"/>
                  <a:pt x="2124864" y="260011"/>
                  <a:pt x="2124864" y="580750"/>
                </a:cubicBezTo>
                <a:cubicBezTo>
                  <a:pt x="2124864" y="901489"/>
                  <a:pt x="1649197" y="1161500"/>
                  <a:pt x="1062432" y="1161500"/>
                </a:cubicBezTo>
                <a:cubicBezTo>
                  <a:pt x="475667" y="1161500"/>
                  <a:pt x="0" y="901489"/>
                  <a:pt x="0" y="580750"/>
                </a:cubicBezTo>
                <a:close/>
              </a:path>
            </a:pathLst>
          </a:custGeom>
          <a:blipFill rotWithShape="0">
            <a:blip r:embed="rId4"/>
            <a:tile tx="0" ty="0" sx="100000" sy="100000" flip="none" algn="tl"/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41659" tIns="200578" rIns="341659" bIns="20057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200" b="1" kern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পিতাঃ আব্দুল বারি খাঁ</a:t>
            </a:r>
            <a:endParaRPr lang="en-US" sz="3200" b="1" kern="1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43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7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348343" y="3559855"/>
            <a:ext cx="11254653" cy="3131231"/>
          </a:xfrm>
          <a:prstGeom prst="downArrow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ছন্দ,তাল,লয় এবং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যতিচিহ্নের সঠিক ব্যাবহার করে নির্ধারিত অংশ পড়ে শোনাব।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63748" y="2729552"/>
            <a:ext cx="4329606" cy="830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আর্দশ পাঠ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60368"/>
            <a:ext cx="4107668" cy="405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3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4" t="39407" r="3880" b="10454"/>
          <a:stretch/>
        </p:blipFill>
        <p:spPr>
          <a:xfrm>
            <a:off x="2732909" y="1599383"/>
            <a:ext cx="2562173" cy="12373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9" t="70796" r="31099" b="1035"/>
          <a:stretch/>
        </p:blipFill>
        <p:spPr>
          <a:xfrm>
            <a:off x="2715982" y="2915749"/>
            <a:ext cx="2554142" cy="12468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859" y="4241560"/>
            <a:ext cx="2554142" cy="12833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859" y="5617281"/>
            <a:ext cx="2554142" cy="12188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82048" y="942507"/>
            <a:ext cx="1781686" cy="673703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শব্দার্থ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0156" y="890255"/>
            <a:ext cx="1851017" cy="673703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11" y="5806801"/>
            <a:ext cx="2235252" cy="6737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মোছলেম জাতি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11" y="4503065"/>
            <a:ext cx="2235252" cy="6737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ঊষ্ট্রী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811" y="3108117"/>
            <a:ext cx="2235252" cy="7514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নগ্নপদ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811" y="1807117"/>
            <a:ext cx="2235252" cy="705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লোকারণ্য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5707970" y="1740912"/>
            <a:ext cx="4610976" cy="1113877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অসংখ্য লোকের সমাবেশ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5707970" y="2992685"/>
            <a:ext cx="4610976" cy="1113877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খালি পা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Left Arrow 14"/>
          <p:cNvSpPr/>
          <p:nvPr/>
        </p:nvSpPr>
        <p:spPr>
          <a:xfrm>
            <a:off x="5707971" y="4240468"/>
            <a:ext cx="4610975" cy="1113877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উট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Left Arrow 15"/>
          <p:cNvSpPr/>
          <p:nvPr/>
        </p:nvSpPr>
        <p:spPr>
          <a:xfrm>
            <a:off x="5707431" y="5614047"/>
            <a:ext cx="4611515" cy="1113877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 ধর্মাবলম্বী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71211" y="105140"/>
            <a:ext cx="6562366" cy="646331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 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 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 খাতায় লিখঃ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17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alpha val="50000"/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alpha val="50000"/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alphaModFix amt="6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384644" y="126609"/>
            <a:ext cx="5131558" cy="199257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সরব পাঠ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3451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৩/৪ জন শিক্ষার্থী দিয়ে নির্ধারিত অংশের পাঠ উপস্থাপন করাব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89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900714" y="145142"/>
            <a:ext cx="4789714" cy="76925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মনোযোগ যাচাই প্রশ্নঃ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5829" y="1291771"/>
            <a:ext cx="4107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হজ্বের ঘোষনা দেন কে?</a:t>
            </a:r>
            <a:endParaRPr lang="en-US" sz="36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2619945" y="2028668"/>
            <a:ext cx="3853426" cy="646331"/>
            <a:chOff x="2619945" y="2028668"/>
            <a:chExt cx="3853426" cy="646331"/>
          </a:xfrm>
        </p:grpSpPr>
        <p:sp>
          <p:nvSpPr>
            <p:cNvPr id="15" name="TextBox 14"/>
            <p:cNvSpPr txBox="1"/>
            <p:nvPr/>
          </p:nvSpPr>
          <p:spPr>
            <a:xfrm>
              <a:off x="3343201" y="2028668"/>
              <a:ext cx="3130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/>
                <a:t> </a:t>
              </a:r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হযরত ইব্রাহিম আঃ।</a:t>
              </a:r>
              <a:endParaRPr lang="en-US" dirty="0"/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2619945" y="2189757"/>
              <a:ext cx="723256" cy="29786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385380" y="2781100"/>
            <a:ext cx="7034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কত হিজরীতে মুহাম্মদ (স) বিদায় হজ্ব করেন?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619945" y="3682459"/>
            <a:ext cx="3316399" cy="646331"/>
            <a:chOff x="2619945" y="3682459"/>
            <a:chExt cx="3316399" cy="646331"/>
          </a:xfrm>
        </p:grpSpPr>
        <p:sp>
          <p:nvSpPr>
            <p:cNvPr id="18" name="Right Arrow 17"/>
            <p:cNvSpPr/>
            <p:nvPr/>
          </p:nvSpPr>
          <p:spPr>
            <a:xfrm>
              <a:off x="2619945" y="3811469"/>
              <a:ext cx="723256" cy="29786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43204" y="3682459"/>
              <a:ext cx="2593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১০ম হিজরীতে।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385380" y="4551741"/>
            <a:ext cx="5437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সকল মুসলমান আজ কার সেবক?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619945" y="5160649"/>
            <a:ext cx="6799827" cy="646331"/>
            <a:chOff x="2619945" y="5160649"/>
            <a:chExt cx="6799827" cy="646331"/>
          </a:xfrm>
        </p:grpSpPr>
        <p:sp>
          <p:nvSpPr>
            <p:cNvPr id="21" name="Right Arrow 20"/>
            <p:cNvSpPr/>
            <p:nvPr/>
          </p:nvSpPr>
          <p:spPr>
            <a:xfrm>
              <a:off x="2619945" y="5375769"/>
              <a:ext cx="723256" cy="29786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421391" y="5160649"/>
              <a:ext cx="5998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সকল মুসলমান আজ এক আল্লাহর সেবক।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027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7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42" y="197388"/>
            <a:ext cx="5902302" cy="44995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6851" y="4807872"/>
            <a:ext cx="10983533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“এক খন্ড শুভ্র শ্বেতবর্নের উত্তরীয়” বলতে কি বুঝ?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12181" y="6027003"/>
            <a:ext cx="2446986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3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7414" y="341494"/>
            <a:ext cx="393491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20914" y="1872343"/>
            <a:ext cx="11045372" cy="3439886"/>
            <a:chOff x="420914" y="1872343"/>
            <a:chExt cx="11045372" cy="3439886"/>
          </a:xfrm>
        </p:grpSpPr>
        <p:sp>
          <p:nvSpPr>
            <p:cNvPr id="3" name="Oval 2"/>
            <p:cNvSpPr/>
            <p:nvPr/>
          </p:nvSpPr>
          <p:spPr>
            <a:xfrm>
              <a:off x="420914" y="1872343"/>
              <a:ext cx="11045372" cy="343988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15525" y="2952968"/>
              <a:ext cx="10118689" cy="132343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bn-BD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“এক খন্ড শুভ্র শ্বেতবর্নের উত্তরীয়” </a:t>
              </a:r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বলতে হজ্ব যাত্রীদের পরিহিত</a:t>
              </a:r>
            </a:p>
            <a:p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খন্ড সাদা পবিত্র কাপড়কে বুঝানো হয়েছে। </a:t>
              </a:r>
              <a:endParaRPr lang="en-US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332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64713" y="4572000"/>
            <a:ext cx="3913394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487" y="3438658"/>
            <a:ext cx="11030756" cy="76944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হযরত মোহাম্মদ (স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)-এর সহযাত্রীগণ কিভাবে মক্কায় পৌঁছেলেন?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Live Hajj 2013[1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8941" y="238259"/>
            <a:ext cx="2614411" cy="196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0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59255" y="884670"/>
            <a:ext cx="2643902" cy="13234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8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64491" y="5485299"/>
            <a:ext cx="11159869" cy="1200329"/>
            <a:chOff x="1223347" y="5058580"/>
            <a:chExt cx="10821614" cy="1665577"/>
          </a:xfrm>
        </p:grpSpPr>
        <p:sp>
          <p:nvSpPr>
            <p:cNvPr id="5" name="TextBox 4"/>
            <p:cNvSpPr txBox="1"/>
            <p:nvPr/>
          </p:nvSpPr>
          <p:spPr>
            <a:xfrm>
              <a:off x="1223347" y="5058580"/>
              <a:ext cx="10821614" cy="1665577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r>
                <a:rPr lang="bn-BD" sz="3200" dirty="0" smtClean="0"/>
                <a:t>	</a:t>
              </a:r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একই প্রকার শ্বেতবস্ত্র পরিধান করে বিশাল সমুদ্রের উর্মি মালার ঢেউ এর  সৌন্দর্যের মত সহযাত্রীগন মক্কায় সমাবেত হলেন।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243226" y="5086716"/>
              <a:ext cx="803356" cy="34463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84991" y="3315380"/>
            <a:ext cx="11139369" cy="921341"/>
            <a:chOff x="1899138" y="3797635"/>
            <a:chExt cx="10145823" cy="769441"/>
          </a:xfrm>
        </p:grpSpPr>
        <p:sp>
          <p:nvSpPr>
            <p:cNvPr id="8" name="TextBox 7"/>
            <p:cNvSpPr txBox="1"/>
            <p:nvPr/>
          </p:nvSpPr>
          <p:spPr>
            <a:xfrm>
              <a:off x="1899138" y="3797635"/>
              <a:ext cx="10145823" cy="769441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     </a:t>
              </a:r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প্রায় দুই লক্ষ কন্ঠে লাব্বায়েক ধ্বনি প্রতিধ্বনিত করে।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899138" y="4011789"/>
              <a:ext cx="840912" cy="248366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64490" y="4403990"/>
            <a:ext cx="11159870" cy="646331"/>
            <a:chOff x="864490" y="4403990"/>
            <a:chExt cx="11159870" cy="646331"/>
          </a:xfrm>
        </p:grpSpPr>
        <p:sp>
          <p:nvSpPr>
            <p:cNvPr id="7" name="TextBox 6"/>
            <p:cNvSpPr txBox="1"/>
            <p:nvPr/>
          </p:nvSpPr>
          <p:spPr>
            <a:xfrm>
              <a:off x="864490" y="4403990"/>
              <a:ext cx="11159870" cy="646331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       সর্বত্র পুলক, রোমান্স স্বর্গের </a:t>
              </a:r>
              <a:r>
                <a:rPr lang="bn-BD" sz="360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পুন্যাশীষ সহস্রধারায়  </a:t>
              </a:r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যেন বর্ষিত হচ্ছিল।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959754" y="4501411"/>
              <a:ext cx="923260" cy="29739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54" y="63724"/>
            <a:ext cx="4725181" cy="314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3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671365" y="455669"/>
            <a:ext cx="3219718" cy="1133341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292438" y="4906850"/>
            <a:ext cx="6154875" cy="584775"/>
            <a:chOff x="3696236" y="4726546"/>
            <a:chExt cx="8731876" cy="584775"/>
          </a:xfrm>
        </p:grpSpPr>
        <p:sp>
          <p:nvSpPr>
            <p:cNvPr id="5" name="TextBox 4"/>
            <p:cNvSpPr txBox="1"/>
            <p:nvPr/>
          </p:nvSpPr>
          <p:spPr>
            <a:xfrm>
              <a:off x="3696236" y="4726546"/>
              <a:ext cx="87318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  একই আদমের সন্তান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বলতে কি বুঝ? 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4016061" y="4765183"/>
              <a:ext cx="334850" cy="321972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292439" y="3799268"/>
            <a:ext cx="5472704" cy="584775"/>
            <a:chOff x="3090929" y="3842945"/>
            <a:chExt cx="6336406" cy="584775"/>
          </a:xfrm>
        </p:grpSpPr>
        <p:sp>
          <p:nvSpPr>
            <p:cNvPr id="4" name="TextBox 3"/>
            <p:cNvSpPr txBox="1"/>
            <p:nvPr/>
          </p:nvSpPr>
          <p:spPr>
            <a:xfrm>
              <a:off x="3090929" y="3842945"/>
              <a:ext cx="63364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     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“</a:t>
              </a:r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মোছলেম জাতি” শব্দের অর্থ কি?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3376926" y="3913963"/>
              <a:ext cx="334850" cy="321972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05351" y="2886597"/>
            <a:ext cx="6662057" cy="584775"/>
            <a:chOff x="2205351" y="2886597"/>
            <a:chExt cx="6662057" cy="584775"/>
          </a:xfrm>
        </p:grpSpPr>
        <p:sp>
          <p:nvSpPr>
            <p:cNvPr id="3" name="TextBox 2"/>
            <p:cNvSpPr txBox="1"/>
            <p:nvPr/>
          </p:nvSpPr>
          <p:spPr>
            <a:xfrm>
              <a:off x="2205351" y="2886597"/>
              <a:ext cx="66620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      কাকে কুলপতি উপাধিতে ভূষিত করা হয়েছে</a:t>
              </a:r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" name="5-Point Star 1"/>
            <p:cNvSpPr/>
            <p:nvPr/>
          </p:nvSpPr>
          <p:spPr>
            <a:xfrm>
              <a:off x="2542490" y="2913240"/>
              <a:ext cx="335493" cy="321972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Oval 12"/>
          <p:cNvSpPr/>
          <p:nvPr/>
        </p:nvSpPr>
        <p:spPr>
          <a:xfrm>
            <a:off x="820615" y="1956287"/>
            <a:ext cx="10311618" cy="4149969"/>
          </a:xfrm>
          <a:prstGeom prst="ellipse">
            <a:avLst/>
          </a:prstGeom>
          <a:noFill/>
          <a:ln w="76200"/>
          <a:effectLst>
            <a:outerShdw dist="50800" dir="5400000" algn="ctr" rotWithShape="0">
              <a:schemeClr val="bg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65000"/>
              </a:schemeClr>
            </a:gs>
            <a:gs pos="1000">
              <a:schemeClr val="bg2">
                <a:lumMod val="50000"/>
              </a:schemeClr>
            </a:gs>
            <a:gs pos="24000">
              <a:schemeClr val="accent1">
                <a:lumMod val="45000"/>
                <a:lumOff val="55000"/>
              </a:schemeClr>
            </a:gs>
            <a:gs pos="86000">
              <a:schemeClr val="accent1">
                <a:lumMod val="30000"/>
                <a:lumOff val="7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2031" y="2532185"/>
            <a:ext cx="115355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“সকলেই নগ্নপদ, নগ্নমস্তক, সকলের মুখেই একই লাব্বায়েক ধ্বনি”- উক্তটির তাৎপর্য বিশ্লেষণ কর। </a:t>
            </a:r>
            <a:endParaRPr lang="en-US" sz="4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646207" y="167425"/>
            <a:ext cx="5087154" cy="12492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6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4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78180" y="-463640"/>
            <a:ext cx="503563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1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0">
      <a:majorFont>
        <a:latin typeface="NikoshBAN"/>
        <a:ea typeface=""/>
        <a:cs typeface="NikoshBAN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338</Words>
  <Application>Microsoft Office PowerPoint</Application>
  <PresentationFormat>Widescreen</PresentationFormat>
  <Paragraphs>70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412</cp:revision>
  <dcterms:created xsi:type="dcterms:W3CDTF">2013-10-25T05:47:42Z</dcterms:created>
  <dcterms:modified xsi:type="dcterms:W3CDTF">2013-10-30T09:08:05Z</dcterms:modified>
</cp:coreProperties>
</file>